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8" r:id="rId22"/>
    <p:sldId id="279" r:id="rId23"/>
    <p:sldId id="274" r:id="rId24"/>
    <p:sldId id="275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/>
    <p:restoredTop sz="77564"/>
  </p:normalViewPr>
  <p:slideViewPr>
    <p:cSldViewPr snapToGrid="0" snapToObjects="1">
      <p:cViewPr>
        <p:scale>
          <a:sx n="88" d="100"/>
          <a:sy n="88" d="100"/>
        </p:scale>
        <p:origin x="560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E0CA6-D26E-2E49-857A-6F6E49018205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8656C-1BD4-3144-8CB5-4668FB6C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6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Government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dirty="0" smtClean="0"/>
              <a:t>Treasury supply-Foreign official Treasury h</a:t>
            </a:r>
            <a:r>
              <a:rPr lang="en-US" altLang="zh-CN" dirty="0" smtClean="0"/>
              <a:t>o</a:t>
            </a:r>
            <a:r>
              <a:rPr lang="en-US" dirty="0" smtClean="0"/>
              <a:t>ldin</a:t>
            </a:r>
            <a:r>
              <a:rPr lang="en-US" altLang="zh-CN" dirty="0" smtClean="0"/>
              <a:t>g</a:t>
            </a:r>
          </a:p>
          <a:p>
            <a:pPr lvl="1"/>
            <a:r>
              <a:rPr lang="en-US" altLang="zh-CN" dirty="0" smtClean="0"/>
              <a:t>Treasury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dirty="0" smtClean="0"/>
              <a:t>Treasury unbacked 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dirty="0" smtClean="0"/>
              <a:t>Treasury metal-backed supply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02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 sheet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sheet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 long-term investments, net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 debt, and net equity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to balance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 long-term investments equal the sum of net short-term debt and net equity.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net short-term debt is the part of net long-term investments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financed with short-term debt, and net equity is the part of net long-term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investments financed with equity.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7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scatter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visual evidence consistent with our model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financial crowding out. A strong negative relation exists between Net short-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 debt/GDP and Government supply/GDP, and it seems to be consistently present over the full 140-year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4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68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alternative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reasons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relation?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Standard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crowding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gov’t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borrows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money.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demand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borrowing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pushes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gov’t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absorb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economy’s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lending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capacity.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accumulation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crowded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out.</a:t>
            </a:r>
            <a:r>
              <a:rPr lang="zh-CN" altLang="en-US" baseline="0" dirty="0" smtClean="0"/>
              <a:t> </a:t>
            </a:r>
            <a:endParaRPr lang="en-US" altLang="zh-CN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standard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crowding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against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government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supply.</a:t>
            </a:r>
            <a:r>
              <a:rPr lang="zh-CN" altLang="en-US" baseline="0" dirty="0" smtClean="0"/>
              <a:t>  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3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Including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real/nominal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little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coefficient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GDP-scaled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Government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short-term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Thirdly,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they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stock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significant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role.</a:t>
            </a:r>
            <a:r>
              <a:rPr lang="zh-CN" altLang="en-US" baseline="0" dirty="0" smtClean="0"/>
              <a:t> 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Private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capital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stock: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fixed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assets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consumer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durable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current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57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Column 2 and 3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 short-term debt/GDP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decomposed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 short-term debt/Private capital stock and Private capital stock/GDP.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regressions show that Government supply/GDP is negatively related to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of these variables, with the statistically strongest effect on Net short-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 debt/Private capital stock.</a:t>
            </a:r>
          </a:p>
          <a:p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Thus,</a:t>
            </a:r>
            <a:r>
              <a:rPr lang="zh-CN" altLang="en-US" dirty="0" smtClean="0"/>
              <a:t> </a:t>
            </a:r>
            <a:r>
              <a:rPr lang="en-US" altLang="zh-CN" dirty="0" smtClean="0"/>
              <a:t>crowing-out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robust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private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capital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stock</a:t>
            </a:r>
            <a:r>
              <a:rPr lang="zh-CN" altLang="en-US" dirty="0" smtClean="0"/>
              <a:t> </a:t>
            </a:r>
            <a:r>
              <a:rPr lang="en-US" altLang="zh-CN" dirty="0" smtClean="0"/>
              <a:t>/</a:t>
            </a:r>
            <a:r>
              <a:rPr lang="zh-CN" altLang="en-US" dirty="0" smtClean="0"/>
              <a:t> </a:t>
            </a:r>
            <a:r>
              <a:rPr lang="en-US" altLang="zh-CN" dirty="0" smtClean="0"/>
              <a:t>GDP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8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obvious variable that could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 both government supply and net short-term debt is recent economic growth.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ncluding the growth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has almost no effect on the size and significance of the crowding-out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coefficient. The reason is likely that government supply moves at a slower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 than the business cycle.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Government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supply/GDP series (and the series for Net short-term debt/GDP) changes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slope only about ten times over the 140-year sample. For comparison, there are 28 business cycle peaks and 29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cycle troughs over this period. This implies that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main finding 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unlikely to be driven by any omitted variable that moves at a business cycle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actually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variables related to the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trough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dates,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 none that affects the crowding-out results substantiall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0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CN" dirty="0" smtClean="0"/>
              <a:t>2008:</a:t>
            </a:r>
            <a:r>
              <a:rPr lang="zh-CN" altLang="en-US" dirty="0" smtClean="0"/>
              <a:t> </a:t>
            </a:r>
            <a:r>
              <a:rPr lang="en-US" altLang="zh-CN" dirty="0" smtClean="0"/>
              <a:t>Government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lot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cash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purchase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treasuries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mortgage-backed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securities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agency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debts.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 6 drops years in which reverse causality is likely,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namely, years following a financial crisis when the financial sector contracts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associated recession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causes an increase in government supply. Again,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has little impact on the coefficient of government supply/GDP.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reason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securities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that the yield on</a:t>
            </a:r>
            <a:r>
              <a:rPr lang="zh-CN" altLang="en-US" dirty="0" smtClean="0"/>
              <a:t> </a:t>
            </a:r>
            <a:r>
              <a:rPr lang="en-US" dirty="0" smtClean="0"/>
              <a:t>these assets are lower than that of loans.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Net: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 of financial sector lending to the private sector financed by short-term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captures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demand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element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9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dramatic increase in gold certificates (which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part of Treasury metal-backed supply) during the 1933 to 1940 period.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this period, net short-term debt falls significantly despite this being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period of recovery from the Great Depression. Importantly, Treasury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unbacked supply, as a ratio to GDP, is virtually unchanged during this period.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Theory predicts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gold inflows will have two effects on bank debt.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[S=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D+theta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First, the increase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government supply will crowd out bank debt in the same manner as other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in Treasury supply. Second, to the extent that foreigners who bring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gold hold their assets as bank deposits, the crowd-out will be reduced.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Interestingly,</a:t>
            </a:r>
            <a:r>
              <a:rPr lang="zh-CN" altLang="en-US" baseline="0" dirty="0" smtClean="0"/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1933–1940 period, the size of the financial sector relative to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GDP declines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somewhat from 0.685 in 1933 to 0.646 in 1940, suggesting that foreigners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 not use the majority of their inflows for bank deposits.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puzzle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07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6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Demand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deposits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decreases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liability side, such household debt substitution appears to be present for non-checkable short-term debt, but with an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almost off-setting crowding-in effect for checkable deposits.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Treasuries could be particularly important for backing checking deposits, more so than non-checkable deposits, so that the crowding-in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checking is a reflection of the bank portfolio substitution effect. Short-term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debt/GDP overall, combining checkable deposits and non-checkable short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 debt, is only weakly crowded out by government supply, with an 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coefficient of -0.061 for the full 1875 to 2014 sample.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5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demand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short-term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debt</a:t>
            </a:r>
            <a:r>
              <a:rPr lang="zh-CN" altLang="en-US" baseline="0" dirty="0" smtClean="0"/>
              <a:t>， </a:t>
            </a:r>
            <a:r>
              <a:rPr lang="en-US" altLang="zh-CN" baseline="0" dirty="0" smtClean="0"/>
              <a:t>D: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deposit,</a:t>
            </a:r>
            <a:r>
              <a:rPr lang="zh-CN" altLang="en-US" baseline="0" dirty="0" smtClean="0"/>
              <a:t> 即</a:t>
            </a:r>
            <a:r>
              <a:rPr lang="en-US" altLang="zh-CN" baseline="0" dirty="0" smtClean="0"/>
              <a:t>short-term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liabilities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bank's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perspective</a:t>
            </a:r>
          </a:p>
          <a:p>
            <a:r>
              <a:rPr lang="en-US" altLang="zh-CN" baseline="0" dirty="0" smtClean="0"/>
              <a:t>v(s):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function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deposits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Treasury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income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v’(s):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additional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households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short-term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debt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&gt;0</a:t>
            </a:r>
            <a:r>
              <a:rPr lang="zh-CN" altLang="en-US" baseline="0" dirty="0" smtClean="0"/>
              <a:t>  </a:t>
            </a:r>
            <a:r>
              <a:rPr lang="zh-CN" altLang="en-US" baseline="0" dirty="0" smtClean="0">
                <a:sym typeface="Wingdings"/>
              </a:rPr>
              <a:t> </a:t>
            </a:r>
            <a:r>
              <a:rPr lang="en-US" altLang="zh-CN" baseline="0" dirty="0" smtClean="0">
                <a:sym typeface="Wingdings"/>
              </a:rPr>
              <a:t>service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such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as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providing</a:t>
            </a:r>
            <a:r>
              <a:rPr lang="zh-CN" altLang="en-US" baseline="0" dirty="0" smtClean="0">
                <a:sym typeface="Wingdings"/>
              </a:rPr>
              <a:t> </a:t>
            </a:r>
            <a:r>
              <a:rPr lang="en-US" altLang="zh-CN" baseline="0" dirty="0" smtClean="0">
                <a:sym typeface="Wingdings"/>
              </a:rPr>
              <a:t>liquidity</a:t>
            </a:r>
            <a:endParaRPr lang="en-US" altLang="zh-CN" baseline="0" dirty="0" smtClean="0"/>
          </a:p>
          <a:p>
            <a:r>
              <a:rPr lang="en-US" altLang="zh-CN" baseline="0" dirty="0" smtClean="0"/>
              <a:t>v’’(s)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&lt;0</a:t>
            </a:r>
          </a:p>
          <a:p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v(s)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concave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function</a:t>
            </a:r>
            <a:r>
              <a:rPr lang="zh-CN" altLang="en-US" baseline="0" dirty="0" smtClean="0"/>
              <a:t> 画图</a:t>
            </a:r>
            <a:endParaRPr lang="en-US" altLang="zh-CN" baseline="0" dirty="0" smtClean="0"/>
          </a:p>
          <a:p>
            <a:r>
              <a:rPr lang="en-US" altLang="zh-CN" baseline="0" dirty="0" smtClean="0"/>
              <a:t>Higher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equilibrium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s--&gt;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smaller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v'(s)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be--&gt;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spread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tightens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D: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liabilities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Deposit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collateral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treasuries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maximize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bank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households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both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deposits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and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government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bonds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equally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satisfy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households’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debt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demand.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collateral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haircut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implies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(22).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model with no special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debt demand,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−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 and, hence,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lamda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0 (because 0(0) = 0)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lamda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K=0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−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rises, K rises. That is, banks respond to a higher spread between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loan rates and deposits rates by increasing lending financed by deposits.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4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consider the bank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deposit constraint, D = KK + F . Consider an extreme case in which 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fixed and banks absorb the fluctuations in Treasury supply by changing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. Then, an increase in bank Treasury holdings must lead to a fall in KK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hence a fall in Net-ST. We refer to this as a bank portfolio substitution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consider another extreme situation in which the increase in Treasury supply is fully absorbed by the households. In this case, households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their demand for bank deposits at every interest rate, which leads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decrease in the equilibrium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 of D. Banks then reduce lending,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lambda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that fewer bank deposits need backing.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household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debt substitution effect.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1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Variations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suppose that there are two classes of Treasury bonds that differ in 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 they offer households and banks.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Short-term government bonds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assumed to be perfect substitutes for deposits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satisfy 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 and liquidity demand of households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collateral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debts.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that.....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variation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money,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basically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non-interest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bearing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deposits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banks.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result, the FOC for the bank in choosing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lamda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is exactly the same as before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zh-C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8656C-1BD4-3144-8CB5-4668FB6C66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impact of Treasury supply on financial</a:t>
            </a:r>
            <a:br>
              <a:rPr lang="en-US" dirty="0"/>
            </a:br>
            <a:r>
              <a:rPr lang="en-US" dirty="0"/>
              <a:t>sector lending and stability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Arvind </a:t>
            </a:r>
            <a:r>
              <a:rPr lang="en-US" dirty="0" smtClean="0"/>
              <a:t>Krishnamurthy</a:t>
            </a:r>
          </a:p>
          <a:p>
            <a:r>
              <a:rPr lang="en-US" dirty="0"/>
              <a:t>Annette </a:t>
            </a:r>
            <a:r>
              <a:rPr lang="en-US" dirty="0" err="1"/>
              <a:t>Vissing-Jorgensenb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2.4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err="1"/>
              <a:t>Ɵ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82336"/>
            <a:ext cx="10058400" cy="2692211"/>
          </a:xfrm>
        </p:spPr>
      </p:pic>
      <p:sp>
        <p:nvSpPr>
          <p:cNvPr id="5" name="Rectangle 4"/>
          <p:cNvSpPr/>
          <p:nvPr/>
        </p:nvSpPr>
        <p:spPr>
          <a:xfrm>
            <a:off x="3438144" y="4261104"/>
            <a:ext cx="676656" cy="438912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6160" y="4787086"/>
            <a:ext cx="425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Net</a:t>
            </a:r>
            <a:r>
              <a:rPr lang="zh-CN" altLang="en-US" dirty="0" smtClean="0"/>
              <a:t> </a:t>
            </a:r>
            <a:r>
              <a:rPr lang="en-US" altLang="zh-CN" dirty="0"/>
              <a:t>S</a:t>
            </a:r>
            <a:r>
              <a:rPr lang="en-US" altLang="zh-CN" dirty="0" smtClean="0"/>
              <a:t>hort-term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</a:t>
            </a:r>
          </a:p>
          <a:p>
            <a:r>
              <a:rPr lang="en-US" altLang="zh-CN" dirty="0" smtClean="0"/>
              <a:t>(bank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short-term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2.5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Substitution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06426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Bank Portfolio Substitution Effect</a:t>
            </a:r>
          </a:p>
          <a:p>
            <a:r>
              <a:rPr lang="en-US" altLang="zh-CN" dirty="0" smtClean="0"/>
              <a:t>          D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err="1"/>
              <a:t>ƛ</a:t>
            </a:r>
            <a:r>
              <a:rPr lang="en-US" altLang="zh-CN" baseline="-25000" dirty="0" err="1"/>
              <a:t>K</a:t>
            </a:r>
            <a:r>
              <a:rPr lang="zh-CN" altLang="en-US" dirty="0"/>
              <a:t>*</a:t>
            </a:r>
            <a:r>
              <a:rPr lang="en-US" altLang="zh-CN" dirty="0" smtClean="0"/>
              <a:t>K +</a:t>
            </a:r>
            <a:r>
              <a:rPr lang="zh-CN" altLang="en-US" dirty="0" smtClean="0"/>
              <a:t> </a:t>
            </a:r>
            <a:r>
              <a:rPr lang="en-US" altLang="zh-CN" dirty="0" smtClean="0"/>
              <a:t>Ɵ</a:t>
            </a:r>
            <a:r>
              <a:rPr lang="en-US" altLang="zh-CN" baseline="30000" dirty="0" smtClean="0"/>
              <a:t>F</a:t>
            </a:r>
            <a:r>
              <a:rPr lang="en-US" altLang="zh-CN" dirty="0" smtClean="0"/>
              <a:t> </a:t>
            </a:r>
          </a:p>
          <a:p>
            <a:r>
              <a:rPr lang="zh-CN" altLang="en-US" dirty="0"/>
              <a:t> </a:t>
            </a:r>
            <a:r>
              <a:rPr lang="zh-CN" altLang="en-US" dirty="0" smtClean="0"/>
              <a:t>   </a:t>
            </a:r>
            <a:r>
              <a:rPr lang="en-US" altLang="zh-CN" dirty="0" smtClean="0"/>
              <a:t>Fixed D; Increasing Ɵ</a:t>
            </a:r>
            <a:r>
              <a:rPr lang="en-US" altLang="zh-CN" baseline="30000" dirty="0" smtClean="0"/>
              <a:t>F </a:t>
            </a:r>
            <a:r>
              <a:rPr lang="en-US" altLang="zh-CN" dirty="0" smtClean="0"/>
              <a:t>as fully absorbing the fluctuations in Treasury supply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--&gt; Reduced </a:t>
            </a:r>
            <a:r>
              <a:rPr lang="en-US" altLang="zh-CN" dirty="0" err="1"/>
              <a:t>ƛ</a:t>
            </a:r>
            <a:r>
              <a:rPr lang="en-US" altLang="zh-CN" baseline="-25000" dirty="0" err="1"/>
              <a:t>K</a:t>
            </a:r>
            <a:r>
              <a:rPr lang="zh-CN" altLang="en-US" dirty="0"/>
              <a:t>*</a:t>
            </a:r>
            <a:r>
              <a:rPr lang="en-US" altLang="zh-CN" dirty="0" smtClean="0"/>
              <a:t>K</a:t>
            </a:r>
          </a:p>
          <a:p>
            <a:r>
              <a:rPr lang="en-US" altLang="zh-CN" dirty="0" smtClean="0"/>
              <a:t>2. Household Debt Substitution Effect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S = D + Ɵ</a:t>
            </a:r>
            <a:r>
              <a:rPr lang="en-US" altLang="zh-CN" baseline="30000" dirty="0" smtClean="0"/>
              <a:t>H</a:t>
            </a:r>
            <a:endParaRPr lang="en-US" altLang="zh-CN" dirty="0"/>
          </a:p>
          <a:p>
            <a:r>
              <a:rPr lang="en-US" altLang="zh-CN" b="1" dirty="0" smtClean="0"/>
              <a:t>Regardless, net short-term debt of the financial sector ALWAYS falls with increases in Treasury Supply.</a:t>
            </a:r>
          </a:p>
        </p:txBody>
      </p:sp>
    </p:spTree>
    <p:extLst>
      <p:ext uri="{BB962C8B-B14F-4D97-AF65-F5344CB8AC3E}">
        <p14:creationId xmlns:p14="http://schemas.microsoft.com/office/powerpoint/2010/main" val="19734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2.6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Short-term vs. Long-term Treasury Bonds</a:t>
            </a:r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increase in </a:t>
            </a:r>
            <a:r>
              <a:rPr lang="en-US" altLang="zh-CN" dirty="0" smtClean="0"/>
              <a:t>Ɵ</a:t>
            </a:r>
            <a:r>
              <a:rPr lang="en-US" altLang="zh-CN" baseline="-25000" dirty="0" smtClean="0"/>
              <a:t>ST</a:t>
            </a:r>
            <a:r>
              <a:rPr lang="en-US" altLang="zh-CN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a larger </a:t>
            </a:r>
            <a:r>
              <a:rPr lang="en-US" dirty="0" smtClean="0"/>
              <a:t>crowding-out </a:t>
            </a:r>
            <a:r>
              <a:rPr lang="en-US" dirty="0"/>
              <a:t>effect on Net-ST than an equal increase </a:t>
            </a:r>
            <a:r>
              <a:rPr lang="en-US" dirty="0" smtClean="0"/>
              <a:t>in LT.</a:t>
            </a:r>
          </a:p>
          <a:p>
            <a:endParaRPr lang="en-US" dirty="0"/>
          </a:p>
          <a:p>
            <a:r>
              <a:rPr lang="en-US" dirty="0" smtClean="0"/>
              <a:t>2. Transaction Demand for Money </a:t>
            </a:r>
            <a:endParaRPr lang="en-US" dirty="0"/>
          </a:p>
          <a:p>
            <a:r>
              <a:rPr lang="en-US" altLang="zh-CN" dirty="0"/>
              <a:t>S = </a:t>
            </a:r>
            <a:r>
              <a:rPr lang="en-US" altLang="zh-CN" dirty="0" smtClean="0"/>
              <a:t>M+NTD </a:t>
            </a:r>
            <a:r>
              <a:rPr lang="en-US" altLang="zh-CN" dirty="0"/>
              <a:t>+ Ɵ</a:t>
            </a:r>
            <a:r>
              <a:rPr lang="en-US" altLang="zh-CN" baseline="30000" dirty="0"/>
              <a:t>H</a:t>
            </a:r>
            <a:endParaRPr lang="en-US" altLang="zh-CN" dirty="0"/>
          </a:p>
          <a:p>
            <a:r>
              <a:rPr lang="en-US" altLang="zh-CN" dirty="0" smtClean="0"/>
              <a:t>M: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checkable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deposits</a:t>
            </a:r>
          </a:p>
          <a:p>
            <a:r>
              <a:rPr lang="en-US" altLang="zh-CN" dirty="0" smtClean="0"/>
              <a:t>NTD:</a:t>
            </a:r>
            <a:r>
              <a:rPr lang="zh-CN" altLang="en-US" dirty="0" smtClean="0"/>
              <a:t> </a:t>
            </a:r>
            <a:r>
              <a:rPr lang="en-US" altLang="zh-CN" dirty="0" smtClean="0"/>
              <a:t>non-transaction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deposits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4947464"/>
            <a:ext cx="6901543" cy="12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</a:t>
            </a:r>
            <a:r>
              <a:rPr lang="zh-CN" altLang="en-US" dirty="0" smtClean="0"/>
              <a:t> </a:t>
            </a:r>
            <a:r>
              <a:rPr lang="en-US" altLang="zh-CN" dirty="0" smtClean="0"/>
              <a:t>Empirical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Evidence</a:t>
            </a:r>
            <a:r>
              <a:rPr lang="zh-CN" altLang="en-US" dirty="0" smtClean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 </a:t>
            </a:r>
            <a:r>
              <a:rPr lang="zh-CN" altLang="en-US" dirty="0" smtClean="0"/>
              <a:t>     </a:t>
            </a:r>
            <a:r>
              <a:rPr lang="en-US" altLang="zh-CN" dirty="0" err="1" smtClean="0"/>
              <a:t>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1882839"/>
            <a:ext cx="9274629" cy="4316793"/>
          </a:xfrm>
        </p:spPr>
      </p:pic>
    </p:spTree>
    <p:extLst>
      <p:ext uri="{BB962C8B-B14F-4D97-AF65-F5344CB8AC3E}">
        <p14:creationId xmlns:p14="http://schemas.microsoft.com/office/powerpoint/2010/main" val="10139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</a:t>
            </a:r>
            <a:r>
              <a:rPr lang="zh-CN" altLang="en-US" dirty="0" smtClean="0"/>
              <a:t> </a:t>
            </a:r>
            <a:r>
              <a:rPr lang="en-US" altLang="zh-CN" dirty="0"/>
              <a:t>Empirical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r>
              <a:rPr lang="zh-CN" altLang="en-US" dirty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Excludes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Fed</a:t>
            </a:r>
            <a:r>
              <a:rPr lang="zh-CN" altLang="en-US" dirty="0" smtClean="0"/>
              <a:t> </a:t>
            </a:r>
            <a:r>
              <a:rPr lang="en-US" altLang="zh-CN" dirty="0" smtClean="0"/>
              <a:t>(Non-private),</a:t>
            </a:r>
            <a:r>
              <a:rPr lang="zh-CN" altLang="en-US" dirty="0" smtClean="0"/>
              <a:t> </a:t>
            </a:r>
            <a:r>
              <a:rPr lang="en-US" altLang="zh-CN" dirty="0" smtClean="0"/>
              <a:t>long-term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issuers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(insurance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companies,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funds,</a:t>
            </a:r>
            <a:r>
              <a:rPr lang="zh-CN" altLang="en-US" dirty="0" smtClean="0"/>
              <a:t> </a:t>
            </a:r>
            <a:r>
              <a:rPr lang="en-US" altLang="zh-CN" dirty="0" smtClean="0"/>
              <a:t>GSEs,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etc.)</a:t>
            </a:r>
            <a:r>
              <a:rPr lang="zh-CN" altLang="en-US" dirty="0" smtClean="0"/>
              <a:t> 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01" y="2152875"/>
            <a:ext cx="9138557" cy="41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15" y="1894114"/>
            <a:ext cx="7445342" cy="4340756"/>
          </a:xfrm>
        </p:spPr>
      </p:pic>
    </p:spTree>
    <p:extLst>
      <p:ext uri="{BB962C8B-B14F-4D97-AF65-F5344CB8AC3E}">
        <p14:creationId xmlns:p14="http://schemas.microsoft.com/office/powerpoint/2010/main" val="20811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4.1</a:t>
            </a:r>
            <a:r>
              <a:rPr lang="zh-CN" altLang="en-US" dirty="0" smtClean="0"/>
              <a:t> </a:t>
            </a:r>
            <a:r>
              <a:rPr lang="en-US" altLang="zh-CN" dirty="0"/>
              <a:t>Results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44" y="2295525"/>
            <a:ext cx="9926036" cy="2624818"/>
          </a:xfrm>
        </p:spPr>
      </p:pic>
    </p:spTree>
    <p:extLst>
      <p:ext uri="{BB962C8B-B14F-4D97-AF65-F5344CB8AC3E}">
        <p14:creationId xmlns:p14="http://schemas.microsoft.com/office/powerpoint/2010/main" val="5401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4.2</a:t>
            </a:r>
            <a:r>
              <a:rPr lang="zh-CN" altLang="en-US" dirty="0" smtClean="0"/>
              <a:t> </a:t>
            </a:r>
            <a:r>
              <a:rPr lang="en-US" altLang="zh-CN" dirty="0"/>
              <a:t>Results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Standard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Crowding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Out?</a:t>
            </a:r>
            <a:r>
              <a:rPr lang="zh-CN" altLang="en-US" dirty="0" smtClean="0"/>
              <a:t>  </a:t>
            </a:r>
            <a:r>
              <a:rPr lang="en-US" altLang="zh-CN" dirty="0" smtClean="0"/>
              <a:t>--No!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457200" indent="-457200">
              <a:buFont typeface="+mj-lt"/>
              <a:buAutoNum type="arabicParenR"/>
            </a:pPr>
            <a:r>
              <a:rPr lang="en-US" altLang="zh-CN" dirty="0" smtClean="0"/>
              <a:t>1946-2014:</a:t>
            </a:r>
            <a:r>
              <a:rPr lang="zh-CN" altLang="en-US" dirty="0" smtClean="0"/>
              <a:t> </a:t>
            </a:r>
            <a:r>
              <a:rPr lang="en-US" altLang="zh-CN" dirty="0" smtClean="0"/>
              <a:t>Negative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correlation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Government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CN" dirty="0" smtClean="0"/>
              <a:t>Including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real/nominal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little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coefficient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/>
              <a:t>GDP-scaled</a:t>
            </a:r>
            <a:r>
              <a:rPr lang="zh-CN" altLang="en-US" dirty="0"/>
              <a:t> </a:t>
            </a:r>
            <a:r>
              <a:rPr lang="en-US" altLang="zh-CN" dirty="0"/>
              <a:t>Government</a:t>
            </a:r>
            <a:r>
              <a:rPr lang="zh-CN" altLang="en-US" dirty="0"/>
              <a:t> </a:t>
            </a:r>
            <a:r>
              <a:rPr lang="en-US" altLang="zh-CN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short-term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4.2</a:t>
            </a:r>
            <a:r>
              <a:rPr lang="zh-CN" altLang="en-US" dirty="0" smtClean="0"/>
              <a:t> </a:t>
            </a:r>
            <a:r>
              <a:rPr lang="zh-CN" altLang="en-US" dirty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2)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09" y="1846263"/>
            <a:ext cx="7547308" cy="4022725"/>
          </a:xfrm>
        </p:spPr>
      </p:pic>
    </p:spTree>
    <p:extLst>
      <p:ext uri="{BB962C8B-B14F-4D97-AF65-F5344CB8AC3E}">
        <p14:creationId xmlns:p14="http://schemas.microsoft.com/office/powerpoint/2010/main" val="14552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4.2</a:t>
            </a:r>
            <a:r>
              <a:rPr lang="zh-CN" altLang="en-US" dirty="0" smtClean="0"/>
              <a:t> </a:t>
            </a:r>
            <a:r>
              <a:rPr lang="en-US" altLang="zh-CN" dirty="0"/>
              <a:t>Results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Standard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Crowding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Out?</a:t>
            </a:r>
            <a:r>
              <a:rPr lang="zh-CN" altLang="en-US" dirty="0" smtClean="0"/>
              <a:t>  </a:t>
            </a:r>
            <a:r>
              <a:rPr lang="en-US" altLang="zh-CN" dirty="0" smtClean="0"/>
              <a:t>--No!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457200" indent="-457200">
              <a:buFont typeface="+mj-lt"/>
              <a:buAutoNum type="arabicParenR"/>
            </a:pPr>
            <a:r>
              <a:rPr lang="en-US" altLang="zh-CN" dirty="0" smtClean="0"/>
              <a:t>1946-2014:</a:t>
            </a:r>
            <a:r>
              <a:rPr lang="zh-CN" altLang="en-US" dirty="0" smtClean="0"/>
              <a:t> </a:t>
            </a:r>
            <a:r>
              <a:rPr lang="en-US" altLang="zh-CN" dirty="0" smtClean="0"/>
              <a:t>Negative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correlation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Government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CN" dirty="0" smtClean="0"/>
              <a:t>Including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real/nominal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little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coefficient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/>
              <a:t>GDP-scaled</a:t>
            </a:r>
            <a:r>
              <a:rPr lang="zh-CN" altLang="en-US" dirty="0"/>
              <a:t> </a:t>
            </a:r>
            <a:r>
              <a:rPr lang="en-US" altLang="zh-CN" dirty="0"/>
              <a:t>Government</a:t>
            </a:r>
            <a:r>
              <a:rPr lang="zh-CN" altLang="en-US" dirty="0"/>
              <a:t> </a:t>
            </a:r>
            <a:r>
              <a:rPr lang="en-US" altLang="zh-CN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short-term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</a:t>
            </a:r>
          </a:p>
          <a:p>
            <a:pPr marL="457200" indent="-457200">
              <a:buFont typeface="+mj-lt"/>
              <a:buAutoNum type="arabicParenR"/>
            </a:pPr>
            <a:r>
              <a:rPr lang="zh-CN" altLang="en-US" dirty="0" smtClean="0"/>
              <a:t> </a:t>
            </a:r>
            <a:r>
              <a:rPr lang="en-US" altLang="zh-CN" dirty="0" smtClean="0"/>
              <a:t>Crowing-out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robust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private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capital</a:t>
            </a:r>
            <a:r>
              <a:rPr lang="zh-CN" altLang="en-US" dirty="0" smtClean="0"/>
              <a:t>     </a:t>
            </a:r>
            <a:r>
              <a:rPr lang="en-US" altLang="zh-CN" dirty="0" smtClean="0"/>
              <a:t>stock</a:t>
            </a:r>
            <a:r>
              <a:rPr lang="zh-CN" altLang="en-US" dirty="0" smtClean="0"/>
              <a:t> </a:t>
            </a:r>
            <a:r>
              <a:rPr lang="en-US" altLang="zh-CN" dirty="0" smtClean="0"/>
              <a:t>/</a:t>
            </a:r>
            <a:r>
              <a:rPr lang="zh-CN" altLang="en-US" dirty="0" smtClean="0"/>
              <a:t> </a:t>
            </a:r>
            <a:r>
              <a:rPr lang="en-US" altLang="zh-CN" dirty="0" smtClean="0"/>
              <a:t>GDP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457200" indent="-457200">
              <a:buFont typeface="+mj-lt"/>
              <a:buAutoNum type="arabicParenR"/>
            </a:pPr>
            <a:endParaRPr lang="en-US" altLang="zh-CN" dirty="0" smtClean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94077"/>
            <a:ext cx="10058400" cy="4023360"/>
          </a:xfrm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en-US" altLang="zh-CN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Argument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en-US" altLang="zh-CN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Assumption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Definitions</a:t>
            </a:r>
            <a:endParaRPr lang="en-US" altLang="zh-CN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en-US" altLang="zh-CN" dirty="0" smtClean="0"/>
              <a:t>Model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en-US" altLang="zh-CN" dirty="0" smtClean="0"/>
              <a:t>Empirical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Framework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Evidence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4.2</a:t>
            </a:r>
            <a:r>
              <a:rPr lang="zh-CN" altLang="en-US" dirty="0" smtClean="0"/>
              <a:t> </a:t>
            </a:r>
            <a:r>
              <a:rPr lang="zh-CN" altLang="en-US" dirty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3)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Private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Capital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Stock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73" y="2115911"/>
            <a:ext cx="8872413" cy="3385004"/>
          </a:xfrm>
        </p:spPr>
      </p:pic>
    </p:spTree>
    <p:extLst>
      <p:ext uri="{BB962C8B-B14F-4D97-AF65-F5344CB8AC3E}">
        <p14:creationId xmlns:p14="http://schemas.microsoft.com/office/powerpoint/2010/main" val="729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4.2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Business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Cycles?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96" y="1857829"/>
            <a:ext cx="6880590" cy="4332336"/>
          </a:xfrm>
        </p:spPr>
      </p:pic>
    </p:spTree>
    <p:extLst>
      <p:ext uri="{BB962C8B-B14F-4D97-AF65-F5344CB8AC3E}">
        <p14:creationId xmlns:p14="http://schemas.microsoft.com/office/powerpoint/2010/main" val="8219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4.2</a:t>
            </a:r>
            <a:br>
              <a:rPr lang="en-US" altLang="zh-CN" dirty="0" smtClean="0"/>
            </a:br>
            <a:r>
              <a:rPr lang="en-US" altLang="zh-CN" dirty="0" smtClean="0"/>
              <a:t>08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Crisis?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60" y="1829949"/>
            <a:ext cx="6839240" cy="40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4.3</a:t>
            </a:r>
            <a:r>
              <a:rPr lang="zh-CN" altLang="en-US" dirty="0" smtClean="0"/>
              <a:t> </a:t>
            </a:r>
            <a:r>
              <a:rPr lang="en-US" altLang="zh-CN" dirty="0" smtClean="0"/>
              <a:t>Further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Evidence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1)</a:t>
            </a:r>
            <a:r>
              <a:rPr lang="zh-CN" altLang="en-US" dirty="0" smtClean="0"/>
              <a:t> </a:t>
            </a:r>
            <a:r>
              <a:rPr lang="en-US" altLang="zh-CN" dirty="0" smtClean="0"/>
              <a:t>1933-1940:</a:t>
            </a:r>
            <a:r>
              <a:rPr lang="zh-CN" altLang="en-US" dirty="0" smtClean="0"/>
              <a:t> </a:t>
            </a:r>
            <a:r>
              <a:rPr lang="en-US" altLang="zh-CN" dirty="0" smtClean="0"/>
              <a:t>Gold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Inflows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75" y="1846263"/>
            <a:ext cx="7297982" cy="4022725"/>
          </a:xfrm>
        </p:spPr>
      </p:pic>
    </p:spTree>
    <p:extLst>
      <p:ext uri="{BB962C8B-B14F-4D97-AF65-F5344CB8AC3E}">
        <p14:creationId xmlns:p14="http://schemas.microsoft.com/office/powerpoint/2010/main" val="20636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r>
              <a:rPr lang="zh-CN" altLang="en-US" dirty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2)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Substitution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 err="1"/>
              <a:t>ƛ</a:t>
            </a:r>
            <a:r>
              <a:rPr lang="en-US" altLang="zh-CN" baseline="-25000" dirty="0" err="1"/>
              <a:t>K</a:t>
            </a:r>
            <a:r>
              <a:rPr lang="zh-CN" altLang="en-US" dirty="0"/>
              <a:t>*</a:t>
            </a:r>
            <a:r>
              <a:rPr lang="en-US" altLang="zh-CN" dirty="0"/>
              <a:t>K +</a:t>
            </a:r>
            <a:r>
              <a:rPr lang="zh-CN" altLang="en-US" dirty="0"/>
              <a:t> </a:t>
            </a:r>
            <a:r>
              <a:rPr lang="en-US" altLang="zh-CN" dirty="0"/>
              <a:t>Ɵ</a:t>
            </a:r>
            <a:r>
              <a:rPr lang="en-US" altLang="zh-CN" baseline="30000" dirty="0"/>
              <a:t>F</a:t>
            </a:r>
            <a:r>
              <a:rPr lang="en-US" altLang="zh-CN" dirty="0"/>
              <a:t> 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36" y="2390564"/>
            <a:ext cx="4102100" cy="29337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46" y="2390564"/>
            <a:ext cx="6122230" cy="3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r>
              <a:rPr lang="zh-CN" altLang="en-US" dirty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3)</a:t>
            </a:r>
            <a:r>
              <a:rPr lang="zh-CN" altLang="en-US" dirty="0" smtClean="0"/>
              <a:t> </a:t>
            </a:r>
            <a:r>
              <a:rPr lang="en-US" altLang="zh-CN" dirty="0" smtClean="0"/>
              <a:t>Household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Substitution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S</a:t>
            </a:r>
            <a:r>
              <a:rPr lang="zh-CN" altLang="en-US" dirty="0" smtClean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 smtClean="0"/>
              <a:t>D+</a:t>
            </a:r>
            <a:r>
              <a:rPr lang="zh-CN" altLang="en-US" dirty="0" smtClean="0"/>
              <a:t> </a:t>
            </a:r>
            <a:r>
              <a:rPr lang="en-US" altLang="zh-CN" dirty="0" smtClean="0"/>
              <a:t>Ɵ</a:t>
            </a:r>
            <a:r>
              <a:rPr lang="en-US" altLang="zh-CN" baseline="30000" dirty="0" smtClean="0"/>
              <a:t>H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983140"/>
            <a:ext cx="3962400" cy="1371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96" y="2046553"/>
            <a:ext cx="5128192" cy="36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571448"/>
            <a:ext cx="10058400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Interesting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us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think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Treasury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supply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Possible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follow-up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 smtClean="0"/>
              <a:t>Research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mechanisms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solid</a:t>
            </a:r>
          </a:p>
          <a:p>
            <a:pPr marL="749808" lvl="1" indent="-457200"/>
            <a:r>
              <a:rPr lang="en-US" altLang="zh-CN" dirty="0" smtClean="0"/>
              <a:t>Adopt</a:t>
            </a:r>
            <a:r>
              <a:rPr lang="zh-CN" altLang="en-US" dirty="0" smtClean="0"/>
              <a:t> </a:t>
            </a:r>
            <a:r>
              <a:rPr lang="en-US" altLang="zh-CN" dirty="0" smtClean="0"/>
              <a:t>bootstrap-after-bootstrap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standard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errors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</a:t>
            </a:r>
            <a:endParaRPr lang="en-US" altLang="zh-CN" dirty="0"/>
          </a:p>
          <a:p>
            <a:pPr marL="749808" lvl="1" indent="-457200"/>
            <a:r>
              <a:rPr lang="en-US" altLang="zh-CN" dirty="0" smtClean="0"/>
              <a:t>Control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potential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alternatives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749808" lvl="1" indent="-457200"/>
            <a:r>
              <a:rPr lang="en-US" altLang="zh-CN" dirty="0" smtClean="0"/>
              <a:t>Identify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factors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 marL="457200" indent="-457200"/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69848"/>
            <a:ext cx="10058400" cy="4023360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amount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short-term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issued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driven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nonfinancial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demand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safe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liquid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asset.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 </a:t>
            </a:r>
            <a:r>
              <a:rPr lang="en-US" altLang="zh-CN" dirty="0" smtClean="0"/>
              <a:t>Government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crowds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short-term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</a:t>
            </a:r>
            <a:r>
              <a:rPr lang="zh-CN" altLang="en-US" dirty="0"/>
              <a:t> </a:t>
            </a:r>
            <a:r>
              <a:rPr lang="en-US" dirty="0"/>
              <a:t>because financial sector short-term </a:t>
            </a:r>
            <a:r>
              <a:rPr lang="en-US" dirty="0" smtClean="0"/>
              <a:t>debt</a:t>
            </a:r>
            <a:r>
              <a:rPr lang="zh-CN" altLang="en-US" dirty="0" smtClean="0"/>
              <a:t> </a:t>
            </a:r>
            <a:r>
              <a:rPr lang="en-US" dirty="0" smtClean="0"/>
              <a:t>appeals </a:t>
            </a:r>
            <a:r>
              <a:rPr lang="en-US" dirty="0"/>
              <a:t>to the same safety and liquidity demand as does government </a:t>
            </a:r>
            <a:r>
              <a:rPr lang="en-US" dirty="0" smtClean="0"/>
              <a:t>supplied </a:t>
            </a:r>
            <a:r>
              <a:rPr lang="en-US" dirty="0"/>
              <a:t>assets.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159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Assumption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S</a:t>
            </a:r>
            <a:r>
              <a:rPr lang="en-US" dirty="0" smtClean="0"/>
              <a:t>hort-term </a:t>
            </a:r>
            <a:r>
              <a:rPr lang="en-US" dirty="0"/>
              <a:t>bank debt and </a:t>
            </a:r>
            <a:r>
              <a:rPr lang="en-US" dirty="0" smtClean="0"/>
              <a:t>Treasury</a:t>
            </a:r>
            <a:r>
              <a:rPr lang="zh-CN" altLang="en-US" dirty="0" smtClean="0"/>
              <a:t> </a:t>
            </a:r>
            <a:r>
              <a:rPr lang="en-US" dirty="0" smtClean="0"/>
              <a:t>securities </a:t>
            </a:r>
            <a:r>
              <a:rPr lang="en-US" dirty="0"/>
              <a:t>offer non-pecuniary services to </a:t>
            </a:r>
            <a:r>
              <a:rPr lang="en-US" dirty="0" smtClean="0"/>
              <a:t>households</a:t>
            </a:r>
          </a:p>
          <a:p>
            <a:endParaRPr lang="en-US" dirty="0" smtClean="0"/>
          </a:p>
          <a:p>
            <a:r>
              <a:rPr lang="en-US" altLang="zh-CN" dirty="0" smtClean="0"/>
              <a:t>Government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dirty="0" smtClean="0"/>
              <a:t>Treasury supply-Foreign official Treasury h</a:t>
            </a:r>
            <a:r>
              <a:rPr lang="en-US" altLang="zh-CN" dirty="0" smtClean="0"/>
              <a:t>o</a:t>
            </a:r>
            <a:r>
              <a:rPr lang="en-US" dirty="0" smtClean="0"/>
              <a:t>ldin</a:t>
            </a:r>
            <a:r>
              <a:rPr lang="en-US" altLang="zh-CN" dirty="0" smtClean="0"/>
              <a:t>g</a:t>
            </a:r>
          </a:p>
          <a:p>
            <a:pPr lvl="1"/>
            <a:r>
              <a:rPr lang="en-US" altLang="zh-CN" dirty="0" smtClean="0"/>
              <a:t>Treasury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dirty="0" smtClean="0"/>
              <a:t>Treasury </a:t>
            </a:r>
            <a:r>
              <a:rPr lang="en-US" dirty="0"/>
              <a:t>unbacked </a:t>
            </a:r>
            <a:r>
              <a:rPr lang="en-US" dirty="0" smtClean="0"/>
              <a:t>supply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dirty="0" smtClean="0"/>
              <a:t>Treasury </a:t>
            </a:r>
            <a:r>
              <a:rPr lang="en-US" dirty="0"/>
              <a:t>metal-backed </a:t>
            </a:r>
            <a:r>
              <a:rPr lang="en-US" dirty="0" smtClean="0"/>
              <a:t>supply</a:t>
            </a:r>
          </a:p>
          <a:p>
            <a:pPr lvl="1"/>
            <a:endParaRPr lang="en-US" dirty="0"/>
          </a:p>
          <a:p>
            <a:r>
              <a:rPr lang="en-US" altLang="zh-CN" dirty="0" smtClean="0"/>
              <a:t>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</a:t>
            </a:r>
            <a:r>
              <a:rPr lang="en-US" altLang="zh-CN" dirty="0"/>
              <a:t>-</a:t>
            </a:r>
            <a:r>
              <a:rPr lang="en-US" altLang="zh-CN" dirty="0" smtClean="0"/>
              <a:t>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</a:t>
            </a:r>
            <a:r>
              <a:rPr lang="zh-CN" altLang="en-US" dirty="0"/>
              <a:t> 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quantity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risky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illiquid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assets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short-term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debt</a:t>
            </a:r>
            <a:r>
              <a:rPr lang="zh-CN" altLang="en-US" dirty="0" smtClean="0"/>
              <a:t>                         </a:t>
            </a:r>
            <a:endParaRPr lang="en-US" altLang="zh-CN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Government</a:t>
            </a:r>
            <a:r>
              <a:rPr lang="zh-CN" altLang="en-US" dirty="0"/>
              <a:t> </a:t>
            </a:r>
            <a:r>
              <a:rPr lang="en-US" altLang="zh-CN" dirty="0"/>
              <a:t>Bonds</a:t>
            </a:r>
          </a:p>
          <a:p>
            <a:pPr lvl="1"/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supply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 smtClean="0"/>
              <a:t>Ɵ</a:t>
            </a:r>
            <a:endParaRPr lang="en-US" altLang="zh-CN" dirty="0" smtClean="0"/>
          </a:p>
          <a:p>
            <a:r>
              <a:rPr lang="en-US" altLang="zh-CN" dirty="0" smtClean="0"/>
              <a:t>Households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Endowed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home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business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capital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deposits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equity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</a:t>
            </a:r>
          </a:p>
          <a:p>
            <a:pPr lvl="1"/>
            <a:r>
              <a:rPr lang="en-US" altLang="zh-CN" dirty="0" smtClean="0"/>
              <a:t>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Government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Bonds</a:t>
            </a:r>
            <a:r>
              <a:rPr lang="zh-CN" altLang="en-US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T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r>
              <a:rPr lang="en-US" altLang="zh-CN" dirty="0" smtClean="0"/>
              <a:t>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</a:t>
            </a:r>
          </a:p>
          <a:p>
            <a:pPr lvl="1"/>
            <a:r>
              <a:rPr lang="en-US" altLang="zh-CN" dirty="0" smtClean="0"/>
              <a:t>Issues</a:t>
            </a:r>
            <a:r>
              <a:rPr lang="zh-CN" altLang="en-US" dirty="0" smtClean="0"/>
              <a:t> </a:t>
            </a:r>
            <a:r>
              <a:rPr lang="en-US" altLang="zh-CN" dirty="0" smtClean="0"/>
              <a:t>Loans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Deposits</a:t>
            </a:r>
          </a:p>
          <a:p>
            <a:pPr lvl="1"/>
            <a:r>
              <a:rPr lang="en-US" altLang="zh-CN" dirty="0" smtClean="0"/>
              <a:t>Owns</a:t>
            </a:r>
            <a:r>
              <a:rPr lang="zh-CN" altLang="en-US" dirty="0" smtClean="0"/>
              <a:t> </a:t>
            </a:r>
            <a:r>
              <a:rPr lang="en-US" altLang="zh-CN" dirty="0" smtClean="0"/>
              <a:t>Government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Bonds</a:t>
            </a:r>
            <a:r>
              <a:rPr lang="zh-CN" altLang="en-US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T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</a:t>
            </a:r>
            <a:r>
              <a:rPr lang="zh-CN" altLang="en-US" dirty="0" smtClean="0"/>
              <a:t> </a:t>
            </a:r>
            <a:r>
              <a:rPr lang="en-US" altLang="zh-CN" dirty="0" smtClean="0"/>
              <a:t>Government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Bonds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Calibri" panose="020F0502020204030204" pitchFamily="34" charset="0"/>
                  <a:buChar char=" 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dirty="0"/>
                          <m:t>Ɵ 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1+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𝑟𝑇</m:t>
                        </m:r>
                      </m:den>
                    </m:f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0</a:t>
                </a:r>
                <a:r>
                  <a:rPr lang="zh-CN" altLang="en-US" baseline="-25000" dirty="0" smtClean="0"/>
                  <a:t>        </a:t>
                </a:r>
                <a:r>
                  <a:rPr lang="zh-CN" altLang="en-US" dirty="0" smtClean="0"/>
                  <a:t>                </a:t>
                </a:r>
                <a:r>
                  <a:rPr lang="en-US" altLang="zh-CN" dirty="0" err="1" smtClean="0"/>
                  <a:t>Ɵ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</a:t>
                </a:r>
                <a:r>
                  <a:rPr lang="en-US" altLang="zh-CN" baseline="-25000" dirty="0" smtClean="0"/>
                  <a:t>1</a:t>
                </a:r>
                <a:endParaRPr lang="en-US" altLang="zh-CN" baseline="-25000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Calibri" panose="020F0502020204030204" pitchFamily="34" charset="0"/>
                  <a:buChar char=" "/>
                </a:pPr>
                <a:r>
                  <a:rPr lang="zh-CN" altLang="en-US" dirty="0" smtClean="0"/>
                  <a:t> </a:t>
                </a:r>
                <a:endParaRPr lang="en-US" altLang="zh-CN" dirty="0" smtClean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Calibri" panose="020F0502020204030204" pitchFamily="34" charset="0"/>
                  <a:buChar char=" "/>
                </a:pPr>
                <a:r>
                  <a:rPr lang="en-US" altLang="zh-CN" dirty="0" smtClean="0"/>
                  <a:t>Owned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Households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Financial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Sector</a:t>
                </a:r>
                <a:r>
                  <a:rPr lang="zh-CN" altLang="en-US" dirty="0" smtClean="0"/>
                  <a:t> </a:t>
                </a:r>
                <a:endParaRPr lang="en-US" altLang="zh-CN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108200" y="30099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</a:t>
            </a:r>
            <a:r>
              <a:rPr lang="zh-CN" altLang="en-US" dirty="0" smtClean="0"/>
              <a:t> </a:t>
            </a:r>
            <a:r>
              <a:rPr lang="en-US" altLang="zh-CN" dirty="0" smtClean="0"/>
              <a:t>Households</a:t>
            </a:r>
            <a:r>
              <a:rPr lang="zh-CN" alt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Three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C</a:t>
                </a:r>
                <a:r>
                  <a:rPr lang="en-US" altLang="zh-CN" dirty="0" smtClean="0"/>
                  <a:t>apital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S</a:t>
                </a:r>
                <a:r>
                  <a:rPr lang="en-US" altLang="zh-CN" dirty="0" smtClean="0"/>
                  <a:t>egments: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 smtClean="0"/>
                  <a:t>Endowment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Homes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Business: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y</a:t>
                </a:r>
                <a:r>
                  <a:rPr lang="en-US" altLang="zh-CN" baseline="-25000" dirty="0" smtClean="0"/>
                  <a:t>0</a:t>
                </a:r>
                <a:r>
                  <a:rPr lang="zh-CN" altLang="en-US" baseline="-25000" dirty="0" smtClean="0"/>
                  <a:t> </a:t>
                </a:r>
                <a:r>
                  <a:rPr lang="zh-CN" altLang="en-US" dirty="0" smtClean="0"/>
                  <a:t>               </a:t>
                </a:r>
                <a:r>
                  <a:rPr lang="en-US" altLang="zh-CN" dirty="0" smtClean="0"/>
                  <a:t>y</a:t>
                </a:r>
                <a:r>
                  <a:rPr lang="en-US" altLang="zh-CN" baseline="-25000" dirty="0" smtClean="0"/>
                  <a:t>1</a:t>
                </a:r>
                <a:r>
                  <a:rPr lang="zh-CN" altLang="en-US" baseline="-25000" dirty="0" smtClean="0"/>
                  <a:t> </a:t>
                </a:r>
                <a:r>
                  <a:rPr lang="en-US" altLang="zh-CN" dirty="0" smtClean="0"/>
                  <a:t>+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 </a:t>
                </a:r>
                <a:endParaRPr lang="en-US" altLang="zh-CN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 smtClean="0"/>
                  <a:t>Equity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Financial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Sector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which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pays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out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Dividends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 smtClean="0"/>
                  <a:t>Interactions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Financial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Sector</a:t>
                </a:r>
              </a:p>
              <a:p>
                <a:pPr marL="749808" lvl="1" indent="-457200">
                  <a:buFont typeface="+mj-lt"/>
                  <a:buAutoNum type="romanLcPeriod"/>
                </a:pPr>
                <a:r>
                  <a:rPr lang="en-US" altLang="zh-CN" dirty="0" smtClean="0"/>
                  <a:t>Retain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fraction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Equity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E</a:t>
                </a:r>
              </a:p>
              <a:p>
                <a:pPr marL="749808" lvl="1" indent="-457200">
                  <a:buFont typeface="+mj-lt"/>
                  <a:buAutoNum type="romanLcPeriod"/>
                </a:pPr>
                <a:r>
                  <a:rPr lang="en-US" altLang="zh-CN" dirty="0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loans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back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homes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business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r</a:t>
                </a:r>
                <a:r>
                  <a:rPr lang="en-US" altLang="zh-CN" baseline="-25000" dirty="0" err="1"/>
                  <a:t>K</a:t>
                </a:r>
                <a:r>
                  <a:rPr lang="zh-CN" altLang="en-US" dirty="0" smtClean="0"/>
                  <a:t> </a:t>
                </a:r>
                <a:endParaRPr lang="en-US" altLang="zh-CN" dirty="0" smtClean="0"/>
              </a:p>
              <a:p>
                <a:pPr marL="749808" lvl="1" indent="-457200">
                  <a:buFont typeface="+mj-lt"/>
                  <a:buAutoNum type="romanLcPeriod"/>
                </a:pPr>
                <a:r>
                  <a:rPr lang="en-US" altLang="zh-CN" dirty="0" smtClean="0"/>
                  <a:t>Collateral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ƛ</a:t>
                </a:r>
                <a:r>
                  <a:rPr lang="en-US" altLang="zh-CN" baseline="-25000" dirty="0" err="1" smtClean="0"/>
                  <a:t>K</a:t>
                </a:r>
                <a:r>
                  <a:rPr lang="zh-CN" altLang="en-US" dirty="0" smtClean="0"/>
                  <a:t>*</a:t>
                </a: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receive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altLang="zh-C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dirty="0"/>
                          <m:t>ƛ</m:t>
                        </m:r>
                        <m:r>
                          <m:rPr>
                            <m:nor/>
                          </m:rPr>
                          <a:rPr lang="en-US" altLang="zh-CN" baseline="-25000" dirty="0"/>
                          <m:t>K</m:t>
                        </m:r>
                        <m:r>
                          <m:rPr>
                            <m:nor/>
                          </m:rPr>
                          <a:rPr lang="zh-CN" altLang="en-US" dirty="0"/>
                          <m:t>*</m:t>
                        </m:r>
                        <m:r>
                          <m:rPr>
                            <m:nor/>
                          </m:rPr>
                          <a:rPr lang="en-US" altLang="zh-CN" dirty="0"/>
                          <m:t>K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en-US" altLang="zh-CN" dirty="0"/>
                          <m:t>r</m:t>
                        </m:r>
                        <m:r>
                          <m:rPr>
                            <m:nor/>
                          </m:rPr>
                          <a:rPr lang="en-US" altLang="zh-CN" baseline="-25000" dirty="0"/>
                          <m:t>K</m:t>
                        </m:r>
                      </m:den>
                    </m:f>
                  </m:oMath>
                </a14:m>
                <a:r>
                  <a:rPr lang="zh-CN" altLang="en-US" dirty="0" smtClean="0"/>
                  <a:t> </a:t>
                </a:r>
                <a:endParaRPr lang="en-US" altLang="zh-CN" dirty="0" smtClean="0"/>
              </a:p>
              <a:p>
                <a:pPr marL="749808" lvl="1" indent="-457200">
                  <a:buFont typeface="+mj-lt"/>
                  <a:buAutoNum type="romanLcPeriod"/>
                </a:pPr>
                <a:r>
                  <a:rPr lang="en-US" altLang="zh-CN" dirty="0" smtClean="0"/>
                  <a:t>Investing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depositing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r</a:t>
                </a:r>
                <a:r>
                  <a:rPr lang="en-US" altLang="zh-CN" baseline="-25000" dirty="0" err="1" smtClean="0"/>
                  <a:t>D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buying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Treasury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bonds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r</a:t>
                </a:r>
                <a:r>
                  <a:rPr lang="en-US" altLang="zh-CN" baseline="-25000" dirty="0" err="1" smtClean="0"/>
                  <a:t>T</a:t>
                </a:r>
                <a:endParaRPr lang="en-US" altLang="zh-CN" dirty="0" smtClean="0"/>
              </a:p>
              <a:p>
                <a:pPr marL="749808" lvl="1" indent="-457200">
                  <a:buFont typeface="+mj-lt"/>
                  <a:buAutoNum type="romanLcPeriod"/>
                </a:pPr>
                <a:endParaRPr lang="en-US" altLang="zh-CN" baseline="-25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7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5867400" y="25019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</a:t>
            </a:r>
            <a:r>
              <a:rPr lang="zh-CN" altLang="en-US" dirty="0" smtClean="0"/>
              <a:t> </a:t>
            </a:r>
            <a:r>
              <a:rPr lang="en-US" altLang="zh-CN" dirty="0" smtClean="0"/>
              <a:t>Households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12929"/>
            <a:ext cx="9052560" cy="17495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0" y="2626772"/>
            <a:ext cx="2057400" cy="82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116139"/>
            <a:ext cx="10401300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44" y="4116139"/>
            <a:ext cx="1727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2.3</a:t>
            </a:r>
            <a:r>
              <a:rPr lang="zh-CN" altLang="en-US" dirty="0" smtClean="0"/>
              <a:t> </a:t>
            </a:r>
            <a:r>
              <a:rPr lang="en-US" altLang="zh-CN" dirty="0" smtClean="0"/>
              <a:t>Financial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 </a:t>
            </a:r>
            <a:r>
              <a:rPr lang="en-US" altLang="zh-CN" dirty="0" smtClean="0"/>
              <a:t>Constraint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Deposit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Issuance</a:t>
            </a:r>
          </a:p>
          <a:p>
            <a:endParaRPr lang="en-US" dirty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 </a:t>
            </a:r>
            <a:r>
              <a:rPr lang="en-US" altLang="zh-CN" dirty="0" smtClean="0"/>
              <a:t>screening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choosing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collateral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2151888"/>
            <a:ext cx="2353056" cy="645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3374908"/>
            <a:ext cx="6951472" cy="958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4569297"/>
            <a:ext cx="8737129" cy="15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1923</Words>
  <Application>Microsoft Macintosh PowerPoint</Application>
  <PresentationFormat>Widescreen</PresentationFormat>
  <Paragraphs>198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Calibri Light</vt:lpstr>
      <vt:lpstr>Cambria Math</vt:lpstr>
      <vt:lpstr>DengXian</vt:lpstr>
      <vt:lpstr>Wingdings</vt:lpstr>
      <vt:lpstr>宋体</vt:lpstr>
      <vt:lpstr>Arial</vt:lpstr>
      <vt:lpstr>Retrospect</vt:lpstr>
      <vt:lpstr>The impact of Treasury supply on financial sector lending and stability</vt:lpstr>
      <vt:lpstr>Table of Content</vt:lpstr>
      <vt:lpstr>1. Key Argument</vt:lpstr>
      <vt:lpstr>2. Key Assumption and Definitions</vt:lpstr>
      <vt:lpstr>2. Model</vt:lpstr>
      <vt:lpstr>2.1 Government Bonds</vt:lpstr>
      <vt:lpstr>2.2 Households </vt:lpstr>
      <vt:lpstr>2.2 Households </vt:lpstr>
      <vt:lpstr>2.3 Financial Sector</vt:lpstr>
      <vt:lpstr>2.4 Impact of Changes in Ɵ </vt:lpstr>
      <vt:lpstr>2.5 Two Substitution Effects</vt:lpstr>
      <vt:lpstr>2.6 Extensions</vt:lpstr>
      <vt:lpstr>3.1 Empirical Evidence        Ɵ</vt:lpstr>
      <vt:lpstr>3.1 Empirical Evidence  the US Financial Sector</vt:lpstr>
      <vt:lpstr>4. Results</vt:lpstr>
      <vt:lpstr>4.1 Results </vt:lpstr>
      <vt:lpstr>4.2 Results  Standard Crowding Out?  --No!</vt:lpstr>
      <vt:lpstr>4.2   2) Control of Short Rate</vt:lpstr>
      <vt:lpstr>4.2 Results  Standard Crowding Out?  --No!</vt:lpstr>
      <vt:lpstr>4.2   3) Control of Private Capital Stock </vt:lpstr>
      <vt:lpstr>4.2 Business Cycles?</vt:lpstr>
      <vt:lpstr>4.2 08 Financial Crisis? </vt:lpstr>
      <vt:lpstr>4.3 Further Evidence  1) 1933-1940: Gold Inflows</vt:lpstr>
      <vt:lpstr>4.3 Further Evidence  2) Bank Substitution Effect</vt:lpstr>
      <vt:lpstr>4.3 Further Evidence  3) Household Substitution Effect</vt:lpstr>
      <vt:lpstr>Conclusion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Treasury supply on financial sector lending and stability</dc:title>
  <dc:creator>Ma, Christine</dc:creator>
  <cp:lastModifiedBy>Ma, Christine</cp:lastModifiedBy>
  <cp:revision>66</cp:revision>
  <dcterms:created xsi:type="dcterms:W3CDTF">2017-10-02T21:43:10Z</dcterms:created>
  <dcterms:modified xsi:type="dcterms:W3CDTF">2017-10-05T00:59:03Z</dcterms:modified>
</cp:coreProperties>
</file>